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3" r:id="rId2"/>
    <p:sldId id="265" r:id="rId3"/>
    <p:sldId id="266" r:id="rId4"/>
    <p:sldId id="263" r:id="rId5"/>
    <p:sldId id="267" r:id="rId6"/>
    <p:sldId id="271" r:id="rId7"/>
    <p:sldId id="272" r:id="rId8"/>
    <p:sldId id="274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967" autoAdjust="0"/>
    <p:restoredTop sz="94636" autoAdjust="0"/>
  </p:normalViewPr>
  <p:slideViewPr>
    <p:cSldViewPr>
      <p:cViewPr>
        <p:scale>
          <a:sx n="66" d="100"/>
          <a:sy n="66" d="100"/>
        </p:scale>
        <p:origin x="-992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69821-21CC-4467-9676-2A68D6B55AC2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DD567-6421-4DD3-8717-F3AE164D2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55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DD567-6421-4DD3-8717-F3AE164D23E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4272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301B-F700-45F7-960D-24686B53DD73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E8BF-FF62-4FDC-AD31-4028133A78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281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301B-F700-45F7-960D-24686B53DD73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E8BF-FF62-4FDC-AD31-4028133A78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7543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301B-F700-45F7-960D-24686B53DD73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E8BF-FF62-4FDC-AD31-4028133A78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879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301B-F700-45F7-960D-24686B53DD73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E8BF-FF62-4FDC-AD31-4028133A78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121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301B-F700-45F7-960D-24686B53DD73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E8BF-FF62-4FDC-AD31-4028133A78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44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301B-F700-45F7-960D-24686B53DD73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E8BF-FF62-4FDC-AD31-4028133A78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899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301B-F700-45F7-960D-24686B53DD73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E8BF-FF62-4FDC-AD31-4028133A78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221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301B-F700-45F7-960D-24686B53DD73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E8BF-FF62-4FDC-AD31-4028133A78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97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301B-F700-45F7-960D-24686B53DD73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E8BF-FF62-4FDC-AD31-4028133A78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0516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301B-F700-45F7-960D-24686B53DD73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E8BF-FF62-4FDC-AD31-4028133A78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406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301B-F700-45F7-960D-24686B53DD73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E8BF-FF62-4FDC-AD31-4028133A78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562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C301B-F700-45F7-960D-24686B53DD73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FE8BF-FF62-4FDC-AD31-4028133A78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304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1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6.png"/><Relationship Id="rId2" Type="http://schemas.openxmlformats.org/officeDocument/2006/relationships/image" Target="../media/image12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11.png"/><Relationship Id="rId5" Type="http://schemas.openxmlformats.org/officeDocument/2006/relationships/image" Target="../media/image15.png"/><Relationship Id="rId15" Type="http://schemas.openxmlformats.org/officeDocument/2006/relationships/image" Target="../media/image22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20.png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6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0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19.png"/><Relationship Id="rId7" Type="http://schemas.openxmlformats.org/officeDocument/2006/relationships/image" Target="../media/image26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0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7.png"/><Relationship Id="rId7" Type="http://schemas.openxmlformats.org/officeDocument/2006/relationships/image" Target="../media/image33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/>
          <a:lstStyle/>
          <a:p>
            <a:r>
              <a:rPr lang="it-IT" b="1" dirty="0" err="1" smtClean="0"/>
              <a:t>Transport</a:t>
            </a:r>
            <a:r>
              <a:rPr lang="it-IT" b="1" dirty="0" smtClean="0"/>
              <a:t> of Mass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2420888"/>
            <a:ext cx="8229600" cy="26928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000" dirty="0" err="1" smtClean="0"/>
              <a:t>Constitutve</a:t>
            </a:r>
            <a:r>
              <a:rPr lang="it-IT" sz="4000" dirty="0" smtClean="0"/>
              <a:t> </a:t>
            </a:r>
          </a:p>
          <a:p>
            <a:pPr marL="0" indent="0" algn="ctr">
              <a:buNone/>
            </a:pPr>
            <a:r>
              <a:rPr lang="it-IT" sz="4000" dirty="0"/>
              <a:t>a</a:t>
            </a:r>
            <a:r>
              <a:rPr lang="it-IT" sz="4000" dirty="0" smtClean="0"/>
              <a:t>nd</a:t>
            </a:r>
          </a:p>
          <a:p>
            <a:pPr marL="0" indent="0" algn="ctr">
              <a:buNone/>
            </a:pPr>
            <a:r>
              <a:rPr lang="it-IT" sz="4000" dirty="0" smtClean="0"/>
              <a:t> balance </a:t>
            </a:r>
            <a:r>
              <a:rPr lang="it-IT" sz="4000" dirty="0" err="1" smtClean="0"/>
              <a:t>equations</a:t>
            </a:r>
            <a:endParaRPr lang="it-IT" sz="4000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2771800" y="476672"/>
            <a:ext cx="172819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7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280" y="1340768"/>
            <a:ext cx="2133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8544" y="284310"/>
            <a:ext cx="26098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630" y="404664"/>
            <a:ext cx="2381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68760" y="2586500"/>
            <a:ext cx="20193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742" y="1267991"/>
            <a:ext cx="23431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179" y="2447792"/>
            <a:ext cx="17621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322" y="2686975"/>
            <a:ext cx="12001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309367"/>
            <a:ext cx="37433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69" y="6009084"/>
            <a:ext cx="64103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Connettore 1 2"/>
          <p:cNvCxnSpPr/>
          <p:nvPr/>
        </p:nvCxnSpPr>
        <p:spPr>
          <a:xfrm>
            <a:off x="611560" y="2447792"/>
            <a:ext cx="755027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2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00" b="56153"/>
          <a:stretch/>
        </p:blipFill>
        <p:spPr bwMode="auto">
          <a:xfrm>
            <a:off x="10222029" y="3542729"/>
            <a:ext cx="2038498" cy="3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2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68" t="45225" r="-968" b="10928"/>
          <a:stretch/>
        </p:blipFill>
        <p:spPr bwMode="auto">
          <a:xfrm>
            <a:off x="10372716" y="4353721"/>
            <a:ext cx="2038498" cy="3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Connettore 1 17"/>
          <p:cNvCxnSpPr/>
          <p:nvPr/>
        </p:nvCxnSpPr>
        <p:spPr>
          <a:xfrm>
            <a:off x="575556" y="4077072"/>
            <a:ext cx="755027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81" name="Picture 13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603"/>
          <a:stretch/>
        </p:blipFill>
        <p:spPr bwMode="auto">
          <a:xfrm>
            <a:off x="590376" y="4287762"/>
            <a:ext cx="7366000" cy="9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26" y="5072980"/>
            <a:ext cx="38004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624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818" y="476672"/>
            <a:ext cx="680085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59" t="1188" r="58539" b="79089"/>
          <a:stretch/>
        </p:blipFill>
        <p:spPr bwMode="auto">
          <a:xfrm>
            <a:off x="1255056" y="4005064"/>
            <a:ext cx="436624" cy="849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1475656" y="4134345"/>
            <a:ext cx="5973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/>
              <a:t>.</a:t>
            </a:r>
            <a:r>
              <a:rPr lang="it-IT" b="1" dirty="0" smtClean="0">
                <a:solidFill>
                  <a:srgbClr val="C00000"/>
                </a:solidFill>
              </a:rPr>
              <a:t> (</a:t>
            </a:r>
            <a:r>
              <a:rPr lang="it-IT" b="1" dirty="0" err="1" smtClean="0">
                <a:solidFill>
                  <a:srgbClr val="C00000"/>
                </a:solidFill>
              </a:rPr>
              <a:t>any</a:t>
            </a:r>
            <a:r>
              <a:rPr lang="it-IT" b="1" dirty="0" smtClean="0">
                <a:solidFill>
                  <a:srgbClr val="C00000"/>
                </a:solidFill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</a:rPr>
              <a:t>flux</a:t>
            </a:r>
            <a:r>
              <a:rPr lang="it-IT" b="1" dirty="0" smtClean="0">
                <a:solidFill>
                  <a:srgbClr val="C00000"/>
                </a:solidFill>
              </a:rPr>
              <a:t> )  </a:t>
            </a:r>
            <a:r>
              <a:rPr lang="it-IT" b="1" dirty="0" smtClean="0"/>
              <a:t>= </a:t>
            </a:r>
            <a:r>
              <a:rPr lang="it-IT" b="1" dirty="0" smtClean="0">
                <a:solidFill>
                  <a:srgbClr val="C00000"/>
                </a:solidFill>
              </a:rPr>
              <a:t>  (flow rate out)-(flow rate in), </a:t>
            </a:r>
            <a:r>
              <a:rPr lang="it-IT" b="1" dirty="0" smtClean="0">
                <a:solidFill>
                  <a:srgbClr val="0070C0"/>
                </a:solidFill>
              </a:rPr>
              <a:t>per </a:t>
            </a:r>
            <a:r>
              <a:rPr lang="it-IT" b="1" dirty="0" err="1" smtClean="0">
                <a:solidFill>
                  <a:srgbClr val="0070C0"/>
                </a:solidFill>
              </a:rPr>
              <a:t>unit</a:t>
            </a:r>
            <a:r>
              <a:rPr lang="it-IT" b="1" dirty="0" smtClean="0">
                <a:solidFill>
                  <a:srgbClr val="0070C0"/>
                </a:solidFill>
              </a:rPr>
              <a:t> volume</a:t>
            </a:r>
            <a:endParaRPr lang="it-IT" b="1" dirty="0">
              <a:solidFill>
                <a:srgbClr val="0070C0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748" y="5013176"/>
            <a:ext cx="21431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e 3"/>
          <p:cNvSpPr/>
          <p:nvPr/>
        </p:nvSpPr>
        <p:spPr>
          <a:xfrm>
            <a:off x="5940152" y="476672"/>
            <a:ext cx="864096" cy="653827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 w="76200">
                <a:solidFill>
                  <a:srgbClr val="C00000"/>
                </a:solidFill>
              </a:ln>
            </a:endParaRPr>
          </a:p>
        </p:txBody>
      </p:sp>
      <p:sp>
        <p:nvSpPr>
          <p:cNvPr id="5" name="Ovale 4"/>
          <p:cNvSpPr/>
          <p:nvPr/>
        </p:nvSpPr>
        <p:spPr>
          <a:xfrm>
            <a:off x="3491880" y="476672"/>
            <a:ext cx="2160240" cy="58181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/>
          <p:cNvSpPr/>
          <p:nvPr/>
        </p:nvSpPr>
        <p:spPr>
          <a:xfrm>
            <a:off x="2669330" y="5157192"/>
            <a:ext cx="822550" cy="45723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920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59" t="1188" r="58539" b="79089"/>
          <a:stretch/>
        </p:blipFill>
        <p:spPr bwMode="auto">
          <a:xfrm>
            <a:off x="1298749" y="260648"/>
            <a:ext cx="436624" cy="849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1519349" y="389929"/>
            <a:ext cx="58609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.</a:t>
            </a:r>
            <a:r>
              <a:rPr lang="it-IT" b="1" dirty="0" smtClean="0"/>
              <a:t> </a:t>
            </a:r>
            <a:r>
              <a:rPr lang="it-IT" b="1" dirty="0" smtClean="0">
                <a:solidFill>
                  <a:srgbClr val="C00000"/>
                </a:solidFill>
              </a:rPr>
              <a:t>(</a:t>
            </a:r>
            <a:r>
              <a:rPr lang="it-IT" b="1" dirty="0" err="1" smtClean="0">
                <a:solidFill>
                  <a:srgbClr val="C00000"/>
                </a:solidFill>
              </a:rPr>
              <a:t>any</a:t>
            </a:r>
            <a:r>
              <a:rPr lang="it-IT" b="1" dirty="0" smtClean="0">
                <a:solidFill>
                  <a:srgbClr val="C00000"/>
                </a:solidFill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</a:rPr>
              <a:t>flux</a:t>
            </a:r>
            <a:r>
              <a:rPr lang="it-IT" b="1" dirty="0" smtClean="0">
                <a:solidFill>
                  <a:srgbClr val="C00000"/>
                </a:solidFill>
              </a:rPr>
              <a:t> )  </a:t>
            </a:r>
            <a:r>
              <a:rPr lang="it-IT" b="1" dirty="0" smtClean="0"/>
              <a:t>=   </a:t>
            </a:r>
            <a:r>
              <a:rPr lang="it-IT" b="1" dirty="0" smtClean="0">
                <a:solidFill>
                  <a:srgbClr val="C00000"/>
                </a:solidFill>
              </a:rPr>
              <a:t>(flow rate out)-(flow rate in) </a:t>
            </a:r>
            <a:r>
              <a:rPr lang="it-IT" b="1" dirty="0" smtClean="0">
                <a:solidFill>
                  <a:srgbClr val="0070C0"/>
                </a:solidFill>
              </a:rPr>
              <a:t>per </a:t>
            </a:r>
            <a:r>
              <a:rPr lang="it-IT" b="1" dirty="0" err="1" smtClean="0">
                <a:solidFill>
                  <a:srgbClr val="0070C0"/>
                </a:solidFill>
              </a:rPr>
              <a:t>unit</a:t>
            </a:r>
            <a:r>
              <a:rPr lang="it-IT" b="1" dirty="0" smtClean="0">
                <a:solidFill>
                  <a:srgbClr val="0070C0"/>
                </a:solidFill>
              </a:rPr>
              <a:t> volume</a:t>
            </a:r>
            <a:endParaRPr lang="it-IT" b="1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49" y="1052736"/>
            <a:ext cx="21431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893" b="38997"/>
          <a:stretch/>
        </p:blipFill>
        <p:spPr bwMode="auto">
          <a:xfrm>
            <a:off x="4184366" y="3284984"/>
            <a:ext cx="2746944" cy="714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116" y="3014823"/>
            <a:ext cx="1247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28800" y="2857523"/>
            <a:ext cx="1562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4744" y="4995739"/>
            <a:ext cx="169545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52" y="5554018"/>
            <a:ext cx="32670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293096"/>
            <a:ext cx="657225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7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6656" y="2633823"/>
            <a:ext cx="2438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0980712" y="2261310"/>
            <a:ext cx="863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C=</a:t>
            </a:r>
            <a:r>
              <a:rPr lang="it-IT" dirty="0" err="1" smtClean="0"/>
              <a:t>cost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08920" y="5981700"/>
            <a:ext cx="38004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66" y="2966057"/>
            <a:ext cx="17621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971896"/>
            <a:ext cx="1276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9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404"/>
          <a:stretch/>
        </p:blipFill>
        <p:spPr bwMode="auto">
          <a:xfrm>
            <a:off x="888455" y="2348880"/>
            <a:ext cx="3800475" cy="390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9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" t="50000" r="-343" b="5404"/>
          <a:stretch/>
        </p:blipFill>
        <p:spPr bwMode="auto">
          <a:xfrm>
            <a:off x="267469" y="3999680"/>
            <a:ext cx="3800475" cy="390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2"/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00" b="56153"/>
          <a:stretch/>
        </p:blipFill>
        <p:spPr bwMode="auto">
          <a:xfrm>
            <a:off x="5557838" y="2396703"/>
            <a:ext cx="2038498" cy="3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2"/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68" t="45225" r="-968" b="10928"/>
          <a:stretch/>
        </p:blipFill>
        <p:spPr bwMode="auto">
          <a:xfrm>
            <a:off x="914896" y="4509120"/>
            <a:ext cx="2038498" cy="3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9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40" r="45990" b="56406"/>
          <a:stretch/>
        </p:blipFill>
        <p:spPr bwMode="auto">
          <a:xfrm>
            <a:off x="-2412776" y="4295675"/>
            <a:ext cx="2052638" cy="332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9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828" r="45990" b="14218"/>
          <a:stretch/>
        </p:blipFill>
        <p:spPr bwMode="auto">
          <a:xfrm>
            <a:off x="-2481932" y="3794774"/>
            <a:ext cx="2052638" cy="332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" name="Connettore 1 25"/>
          <p:cNvCxnSpPr/>
          <p:nvPr/>
        </p:nvCxnSpPr>
        <p:spPr>
          <a:xfrm>
            <a:off x="672431" y="2924944"/>
            <a:ext cx="755027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298" y="1268760"/>
            <a:ext cx="264795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720" y="1248121"/>
            <a:ext cx="6305550" cy="661417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Ovale 7"/>
          <p:cNvSpPr/>
          <p:nvPr/>
        </p:nvSpPr>
        <p:spPr>
          <a:xfrm>
            <a:off x="9612560" y="3676767"/>
            <a:ext cx="410345" cy="40030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57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9608"/>
            <a:ext cx="8952077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265"/>
          <a:stretch/>
        </p:blipFill>
        <p:spPr bwMode="auto">
          <a:xfrm>
            <a:off x="9180512" y="2996952"/>
            <a:ext cx="7588250" cy="859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168"/>
          <a:stretch/>
        </p:blipFill>
        <p:spPr bwMode="auto">
          <a:xfrm>
            <a:off x="1423375" y="1456318"/>
            <a:ext cx="6572250" cy="620326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767" y="476672"/>
            <a:ext cx="6305550" cy="661417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Rettangolo 1"/>
          <p:cNvSpPr/>
          <p:nvPr/>
        </p:nvSpPr>
        <p:spPr>
          <a:xfrm>
            <a:off x="899592" y="4437112"/>
            <a:ext cx="6984776" cy="86409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393186"/>
            <a:ext cx="2438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4277971" y="2627620"/>
            <a:ext cx="9387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C=</a:t>
            </a:r>
            <a:r>
              <a:rPr lang="it-IT" sz="2000" b="1" dirty="0" err="1" smtClean="0"/>
              <a:t>cost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83568" y="3645024"/>
            <a:ext cx="80855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  <a:latin typeface="Symbol" panose="05050102010706020507" pitchFamily="18" charset="2"/>
              </a:rPr>
              <a:t>r</a:t>
            </a:r>
            <a:r>
              <a:rPr lang="it-IT" b="1" dirty="0" smtClean="0">
                <a:solidFill>
                  <a:srgbClr val="C00000"/>
                </a:solidFill>
              </a:rPr>
              <a:t>=</a:t>
            </a:r>
            <a:r>
              <a:rPr lang="it-IT" b="1" dirty="0" err="1" smtClean="0">
                <a:solidFill>
                  <a:srgbClr val="C00000"/>
                </a:solidFill>
              </a:rPr>
              <a:t>cost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37679" y="4724472"/>
            <a:ext cx="805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0070C0"/>
                </a:solidFill>
              </a:rPr>
              <a:t>C=</a:t>
            </a:r>
            <a:r>
              <a:rPr lang="it-IT" b="1" dirty="0" err="1" smtClean="0">
                <a:solidFill>
                  <a:srgbClr val="0070C0"/>
                </a:solidFill>
              </a:rPr>
              <a:t>cost</a:t>
            </a:r>
            <a:endParaRPr lang="it-IT" b="1" dirty="0">
              <a:solidFill>
                <a:srgbClr val="0070C0"/>
              </a:solidFill>
            </a:endParaRPr>
          </a:p>
        </p:txBody>
      </p:sp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98" y="2440811"/>
            <a:ext cx="32670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Connettore 1 12"/>
          <p:cNvCxnSpPr/>
          <p:nvPr/>
        </p:nvCxnSpPr>
        <p:spPr>
          <a:xfrm flipV="1">
            <a:off x="107504" y="2384430"/>
            <a:ext cx="8712968" cy="8756"/>
          </a:xfrm>
          <a:prstGeom prst="line">
            <a:avLst/>
          </a:prstGeom>
          <a:ln w="38100">
            <a:solidFill>
              <a:srgbClr val="00B05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5" b="71079"/>
          <a:stretch/>
        </p:blipFill>
        <p:spPr bwMode="auto">
          <a:xfrm>
            <a:off x="1429559" y="3319470"/>
            <a:ext cx="7634766" cy="102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tangolo 5"/>
          <p:cNvSpPr/>
          <p:nvPr/>
        </p:nvSpPr>
        <p:spPr>
          <a:xfrm>
            <a:off x="1475656" y="3426667"/>
            <a:ext cx="5832648" cy="79442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14"/>
          <p:cNvSpPr/>
          <p:nvPr/>
        </p:nvSpPr>
        <p:spPr>
          <a:xfrm>
            <a:off x="107504" y="5373216"/>
            <a:ext cx="8952077" cy="136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697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  <p:bldP spid="9" grpId="0"/>
      <p:bldP spid="10" grpId="0"/>
      <p:bldP spid="6" grpId="0" animBg="1"/>
      <p:bldP spid="15" grpId="0" animBg="1"/>
      <p:bldP spid="1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9608"/>
            <a:ext cx="8952077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265"/>
          <a:stretch/>
        </p:blipFill>
        <p:spPr bwMode="auto">
          <a:xfrm>
            <a:off x="9684568" y="4780793"/>
            <a:ext cx="7588250" cy="859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168"/>
          <a:stretch/>
        </p:blipFill>
        <p:spPr bwMode="auto">
          <a:xfrm>
            <a:off x="-6417803" y="-620326"/>
            <a:ext cx="6572250" cy="62032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417803" y="158809"/>
            <a:ext cx="6305550" cy="661417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Rettangolo 1"/>
          <p:cNvSpPr/>
          <p:nvPr/>
        </p:nvSpPr>
        <p:spPr>
          <a:xfrm>
            <a:off x="899592" y="4437112"/>
            <a:ext cx="6984776" cy="7920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62706" y="3180466"/>
            <a:ext cx="2438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-1764704" y="2798845"/>
            <a:ext cx="863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C=</a:t>
            </a:r>
            <a:r>
              <a:rPr lang="it-IT" dirty="0" err="1" smtClean="0"/>
              <a:t>cost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1475656" y="3426667"/>
            <a:ext cx="5832648" cy="79442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683568" y="3645024"/>
            <a:ext cx="80855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  <a:latin typeface="Symbol" panose="05050102010706020507" pitchFamily="18" charset="2"/>
              </a:rPr>
              <a:t>r</a:t>
            </a:r>
            <a:r>
              <a:rPr lang="it-IT" b="1" dirty="0" smtClean="0">
                <a:solidFill>
                  <a:srgbClr val="C00000"/>
                </a:solidFill>
              </a:rPr>
              <a:t>=</a:t>
            </a:r>
            <a:r>
              <a:rPr lang="it-IT" b="1" dirty="0" err="1" smtClean="0">
                <a:solidFill>
                  <a:srgbClr val="C00000"/>
                </a:solidFill>
              </a:rPr>
              <a:t>cost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37679" y="4724472"/>
            <a:ext cx="805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0070C0"/>
                </a:solidFill>
              </a:rPr>
              <a:t>C=</a:t>
            </a:r>
            <a:r>
              <a:rPr lang="it-IT" b="1" dirty="0" err="1" smtClean="0">
                <a:solidFill>
                  <a:srgbClr val="0070C0"/>
                </a:solidFill>
              </a:rPr>
              <a:t>cost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79850" y="332656"/>
            <a:ext cx="161563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latin typeface="Symbol" panose="05050102010706020507" pitchFamily="18" charset="2"/>
              </a:rPr>
              <a:t>r</a:t>
            </a:r>
            <a:r>
              <a:rPr lang="it-IT" sz="2000" b="1" dirty="0" smtClean="0"/>
              <a:t>, </a:t>
            </a:r>
            <a:r>
              <a:rPr lang="it-IT" sz="2600" b="1" dirty="0" err="1" smtClean="0"/>
              <a:t>D</a:t>
            </a:r>
            <a:r>
              <a:rPr lang="it-IT" sz="2600" b="1" baseline="-25000" dirty="0" err="1" smtClean="0"/>
              <a:t>ab</a:t>
            </a:r>
            <a:r>
              <a:rPr lang="it-IT" sz="2600" b="1" dirty="0" smtClean="0"/>
              <a:t>=</a:t>
            </a:r>
            <a:r>
              <a:rPr lang="it-IT" sz="2600" b="1" dirty="0" err="1" smtClean="0"/>
              <a:t>cost</a:t>
            </a:r>
            <a:endParaRPr lang="it-IT" sz="2600" b="1" dirty="0" smtClean="0"/>
          </a:p>
          <a:p>
            <a:r>
              <a:rPr lang="it-IT" sz="2000" b="1" dirty="0" err="1" smtClean="0"/>
              <a:t>Eq</a:t>
            </a:r>
            <a:r>
              <a:rPr lang="it-IT" sz="2000" b="1" dirty="0" smtClean="0"/>
              <a:t>. 19.1-16</a:t>
            </a:r>
            <a:endParaRPr lang="it-IT" sz="2000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91877" y="2052717"/>
            <a:ext cx="163968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c , </a:t>
            </a:r>
            <a:r>
              <a:rPr lang="it-IT" sz="2600" b="1" dirty="0" err="1" smtClean="0"/>
              <a:t>D</a:t>
            </a:r>
            <a:r>
              <a:rPr lang="it-IT" sz="2600" b="1" baseline="-25000" dirty="0" err="1" smtClean="0"/>
              <a:t>ab</a:t>
            </a:r>
            <a:r>
              <a:rPr lang="it-IT" sz="2600" b="1" dirty="0" smtClean="0"/>
              <a:t>=</a:t>
            </a:r>
            <a:r>
              <a:rPr lang="it-IT" sz="2600" b="1" dirty="0" err="1" smtClean="0"/>
              <a:t>cost</a:t>
            </a:r>
            <a:endParaRPr lang="it-IT" sz="2600" b="1" dirty="0" smtClean="0"/>
          </a:p>
          <a:p>
            <a:r>
              <a:rPr lang="it-IT" sz="2000" b="1" dirty="0" smtClean="0"/>
              <a:t>Eq19.1-15</a:t>
            </a:r>
            <a:endParaRPr lang="it-IT" sz="2000" b="1" dirty="0"/>
          </a:p>
        </p:txBody>
      </p:sp>
      <p:cxnSp>
        <p:nvCxnSpPr>
          <p:cNvPr id="16" name="Connettore 1 15"/>
          <p:cNvCxnSpPr/>
          <p:nvPr/>
        </p:nvCxnSpPr>
        <p:spPr>
          <a:xfrm flipV="1">
            <a:off x="107504" y="3204220"/>
            <a:ext cx="8712968" cy="8756"/>
          </a:xfrm>
          <a:prstGeom prst="line">
            <a:avLst/>
          </a:prstGeom>
          <a:ln w="38100">
            <a:solidFill>
              <a:srgbClr val="00B05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09614"/>
            <a:ext cx="9962682" cy="1118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6168" y="2014605"/>
            <a:ext cx="9574624" cy="910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asellaDiTesto 10"/>
          <p:cNvSpPr txBox="1"/>
          <p:nvPr/>
        </p:nvSpPr>
        <p:spPr>
          <a:xfrm>
            <a:off x="2473751" y="1232364"/>
            <a:ext cx="57450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b="1" dirty="0" smtClean="0"/>
              <a:t>Left side </a:t>
            </a:r>
            <a:r>
              <a:rPr lang="it-IT" sz="2200" b="1" dirty="0" err="1" smtClean="0"/>
              <a:t>is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density</a:t>
            </a:r>
            <a:r>
              <a:rPr lang="it-IT" sz="2200" b="1" dirty="0" smtClean="0"/>
              <a:t> + </a:t>
            </a:r>
            <a:r>
              <a:rPr lang="it-IT" sz="2200" b="1" dirty="0" err="1" smtClean="0"/>
              <a:t>substantial</a:t>
            </a:r>
            <a:r>
              <a:rPr lang="it-IT" sz="2200" b="1" dirty="0" smtClean="0"/>
              <a:t> derivative of  </a:t>
            </a:r>
            <a:r>
              <a:rPr lang="it-IT" sz="2200" b="1" dirty="0" smtClean="0">
                <a:latin typeface="Symbol" panose="05050102010706020507" pitchFamily="18" charset="2"/>
              </a:rPr>
              <a:t>w</a:t>
            </a:r>
            <a:endParaRPr lang="it-IT" sz="2200" b="1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70570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2186565" y="3048006"/>
            <a:ext cx="59835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rgbClr val="0070C0"/>
                </a:solidFill>
              </a:rPr>
              <a:t>Quale forma </a:t>
            </a:r>
            <a:r>
              <a:rPr lang="it-IT" sz="2800" b="1" dirty="0" err="1" smtClean="0">
                <a:solidFill>
                  <a:srgbClr val="0070C0"/>
                </a:solidFill>
              </a:rPr>
              <a:t>e’</a:t>
            </a:r>
            <a:r>
              <a:rPr lang="it-IT" sz="2800" b="1" dirty="0" smtClean="0">
                <a:solidFill>
                  <a:srgbClr val="0070C0"/>
                </a:solidFill>
              </a:rPr>
              <a:t> </a:t>
            </a:r>
            <a:r>
              <a:rPr lang="it-IT" sz="2800" b="1" dirty="0" err="1" smtClean="0">
                <a:solidFill>
                  <a:srgbClr val="0070C0"/>
                </a:solidFill>
              </a:rPr>
              <a:t>piu’</a:t>
            </a:r>
            <a:r>
              <a:rPr lang="it-IT" sz="2800" b="1" dirty="0" smtClean="0">
                <a:solidFill>
                  <a:srgbClr val="0070C0"/>
                </a:solidFill>
              </a:rPr>
              <a:t> comoda e quando?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265"/>
          <a:stretch/>
        </p:blipFill>
        <p:spPr bwMode="auto">
          <a:xfrm>
            <a:off x="9684568" y="4780793"/>
            <a:ext cx="7588250" cy="859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168"/>
          <a:stretch/>
        </p:blipFill>
        <p:spPr bwMode="auto">
          <a:xfrm>
            <a:off x="-6417803" y="-620326"/>
            <a:ext cx="6572250" cy="62032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417803" y="158809"/>
            <a:ext cx="6305550" cy="661417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62706" y="3180466"/>
            <a:ext cx="2438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-1764704" y="2798845"/>
            <a:ext cx="863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C=</a:t>
            </a:r>
            <a:r>
              <a:rPr lang="it-IT" dirty="0" err="1" smtClean="0"/>
              <a:t>cost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79850" y="332656"/>
            <a:ext cx="161563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latin typeface="Symbol" panose="05050102010706020507" pitchFamily="18" charset="2"/>
              </a:rPr>
              <a:t>r</a:t>
            </a:r>
            <a:r>
              <a:rPr lang="it-IT" sz="2000" b="1" dirty="0" smtClean="0"/>
              <a:t>, </a:t>
            </a:r>
            <a:r>
              <a:rPr lang="it-IT" sz="2600" b="1" dirty="0" err="1" smtClean="0"/>
              <a:t>D</a:t>
            </a:r>
            <a:r>
              <a:rPr lang="it-IT" sz="2600" b="1" baseline="-25000" dirty="0" err="1" smtClean="0"/>
              <a:t>ab</a:t>
            </a:r>
            <a:r>
              <a:rPr lang="it-IT" sz="2600" b="1" dirty="0" smtClean="0"/>
              <a:t>=</a:t>
            </a:r>
            <a:r>
              <a:rPr lang="it-IT" sz="2600" b="1" dirty="0" err="1" smtClean="0"/>
              <a:t>cost</a:t>
            </a:r>
            <a:endParaRPr lang="it-IT" sz="2600" b="1" dirty="0" smtClean="0"/>
          </a:p>
          <a:p>
            <a:r>
              <a:rPr lang="it-IT" sz="2000" b="1" dirty="0" err="1" smtClean="0"/>
              <a:t>Eq</a:t>
            </a:r>
            <a:r>
              <a:rPr lang="it-IT" sz="2000" b="1" dirty="0" smtClean="0"/>
              <a:t>. 19.1-16</a:t>
            </a:r>
            <a:endParaRPr lang="it-IT" sz="2000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91877" y="1882936"/>
            <a:ext cx="163968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c , </a:t>
            </a:r>
            <a:r>
              <a:rPr lang="it-IT" sz="2600" b="1" dirty="0" err="1" smtClean="0"/>
              <a:t>D</a:t>
            </a:r>
            <a:r>
              <a:rPr lang="it-IT" sz="2600" b="1" baseline="-25000" dirty="0" err="1" smtClean="0"/>
              <a:t>ab</a:t>
            </a:r>
            <a:r>
              <a:rPr lang="it-IT" sz="2600" b="1" dirty="0" smtClean="0"/>
              <a:t>=</a:t>
            </a:r>
            <a:r>
              <a:rPr lang="it-IT" sz="2600" b="1" dirty="0" err="1" smtClean="0"/>
              <a:t>cost</a:t>
            </a:r>
            <a:endParaRPr lang="it-IT" sz="2600" b="1" dirty="0" smtClean="0"/>
          </a:p>
          <a:p>
            <a:r>
              <a:rPr lang="it-IT" sz="2000" b="1" dirty="0" smtClean="0"/>
              <a:t>Eq19.1-15</a:t>
            </a:r>
            <a:endParaRPr lang="it-IT" sz="2000" b="1" dirty="0"/>
          </a:p>
        </p:txBody>
      </p:sp>
      <p:cxnSp>
        <p:nvCxnSpPr>
          <p:cNvPr id="16" name="Connettore 1 15"/>
          <p:cNvCxnSpPr/>
          <p:nvPr/>
        </p:nvCxnSpPr>
        <p:spPr>
          <a:xfrm flipV="1">
            <a:off x="287524" y="3996308"/>
            <a:ext cx="8712968" cy="8756"/>
          </a:xfrm>
          <a:prstGeom prst="line">
            <a:avLst/>
          </a:prstGeom>
          <a:ln w="38100">
            <a:solidFill>
              <a:srgbClr val="00B05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09614"/>
            <a:ext cx="9962682" cy="1118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6168" y="1844824"/>
            <a:ext cx="9574624" cy="910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asellaDiTesto 10"/>
          <p:cNvSpPr txBox="1"/>
          <p:nvPr/>
        </p:nvSpPr>
        <p:spPr>
          <a:xfrm>
            <a:off x="2186565" y="1104766"/>
            <a:ext cx="54356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b="1" dirty="0" smtClean="0"/>
              <a:t>Left side </a:t>
            </a:r>
            <a:r>
              <a:rPr lang="it-IT" sz="2200" b="1" dirty="0" err="1" smtClean="0"/>
              <a:t>is</a:t>
            </a:r>
            <a:r>
              <a:rPr lang="it-IT" sz="2200" b="1" dirty="0" smtClean="0"/>
              <a:t>:   </a:t>
            </a:r>
            <a:r>
              <a:rPr lang="it-IT" sz="2200" b="1" dirty="0" smtClean="0">
                <a:latin typeface="Symbol" panose="05050102010706020507" pitchFamily="18" charset="2"/>
              </a:rPr>
              <a:t>r </a:t>
            </a:r>
            <a:r>
              <a:rPr lang="it-IT" sz="2200" b="1" baseline="-12000" dirty="0" smtClean="0"/>
              <a:t>* </a:t>
            </a:r>
            <a:r>
              <a:rPr lang="it-IT" sz="2200" b="1" dirty="0" smtClean="0"/>
              <a:t>( </a:t>
            </a:r>
            <a:r>
              <a:rPr lang="it-IT" sz="2200" b="1" dirty="0" err="1" smtClean="0"/>
              <a:t>substantial</a:t>
            </a:r>
            <a:r>
              <a:rPr lang="it-IT" sz="2200" b="1" dirty="0" smtClean="0"/>
              <a:t> derivative of  </a:t>
            </a:r>
            <a:r>
              <a:rPr lang="it-IT" sz="2200" b="1" dirty="0" smtClean="0">
                <a:latin typeface="Symbol" panose="05050102010706020507" pitchFamily="18" charset="2"/>
              </a:rPr>
              <a:t>w)</a:t>
            </a:r>
            <a:endParaRPr lang="it-IT" sz="2200" b="1" dirty="0">
              <a:latin typeface="Symbol" panose="05050102010706020507" pitchFamily="18" charset="2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149080"/>
            <a:ext cx="3265398" cy="1277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CasellaDiTesto 18"/>
          <p:cNvSpPr txBox="1"/>
          <p:nvPr/>
        </p:nvSpPr>
        <p:spPr>
          <a:xfrm>
            <a:off x="388447" y="4221088"/>
            <a:ext cx="26524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Symbol"/>
              <a:buChar char="r"/>
            </a:pPr>
            <a:r>
              <a:rPr lang="it-IT" sz="2800" b="1" dirty="0" smtClean="0"/>
              <a:t>, D = </a:t>
            </a:r>
            <a:r>
              <a:rPr lang="it-IT" sz="2800" b="1" dirty="0" err="1" smtClean="0"/>
              <a:t>Costants</a:t>
            </a:r>
            <a:endParaRPr lang="it-IT" sz="2800" b="1" dirty="0" smtClean="0"/>
          </a:p>
          <a:p>
            <a:r>
              <a:rPr lang="it-IT" sz="2800" b="1" dirty="0" smtClean="0"/>
              <a:t>       V = 0</a:t>
            </a:r>
            <a:endParaRPr lang="it-IT" sz="2800" b="1" dirty="0"/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627" r="-1" b="16558"/>
          <a:stretch/>
        </p:blipFill>
        <p:spPr bwMode="auto">
          <a:xfrm>
            <a:off x="1043607" y="2780928"/>
            <a:ext cx="7781651" cy="1097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CasellaDiTesto 21"/>
          <p:cNvSpPr txBox="1"/>
          <p:nvPr/>
        </p:nvSpPr>
        <p:spPr>
          <a:xfrm>
            <a:off x="1856950" y="2996952"/>
            <a:ext cx="1922962" cy="95410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sz="2800" b="1" dirty="0">
                <a:latin typeface="Symbol" panose="05050102010706020507" pitchFamily="18" charset="2"/>
              </a:rPr>
              <a:t>r</a:t>
            </a:r>
            <a:r>
              <a:rPr lang="it-IT" sz="2800" b="1" dirty="0" smtClean="0"/>
              <a:t>, </a:t>
            </a:r>
            <a:r>
              <a:rPr lang="it-IT" sz="2800" b="1" dirty="0"/>
              <a:t> </a:t>
            </a:r>
            <a:r>
              <a:rPr lang="it-IT" sz="2800" b="1" dirty="0" smtClean="0"/>
              <a:t>k = </a:t>
            </a:r>
            <a:r>
              <a:rPr lang="it-IT" sz="2800" b="1" dirty="0" err="1" smtClean="0"/>
              <a:t>cost</a:t>
            </a:r>
            <a:r>
              <a:rPr lang="it-IT" sz="2800" b="1" dirty="0" smtClean="0"/>
              <a:t>  </a:t>
            </a:r>
          </a:p>
          <a:p>
            <a:endParaRPr lang="it-IT" sz="2800" b="1" dirty="0" smtClean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8579" y="5229200"/>
            <a:ext cx="2551733" cy="140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50" y="5203560"/>
            <a:ext cx="2508870" cy="1455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320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50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1"/>
      <p:bldP spid="19" grpId="0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96952"/>
            <a:ext cx="3837040" cy="238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681" y="260648"/>
            <a:ext cx="3265398" cy="1277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128120" y="332656"/>
            <a:ext cx="26524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Symbol"/>
              <a:buChar char="r"/>
            </a:pPr>
            <a:r>
              <a:rPr lang="it-IT" sz="2800" b="1" dirty="0" smtClean="0"/>
              <a:t>, D = </a:t>
            </a:r>
            <a:r>
              <a:rPr lang="it-IT" sz="2800" b="1" dirty="0" err="1" smtClean="0"/>
              <a:t>Costants</a:t>
            </a:r>
            <a:endParaRPr lang="it-IT" sz="2800" b="1" dirty="0" smtClean="0"/>
          </a:p>
          <a:p>
            <a:r>
              <a:rPr lang="it-IT" sz="2800" b="1" dirty="0" smtClean="0"/>
              <a:t>       V = 0</a:t>
            </a:r>
            <a:endParaRPr lang="it-IT" sz="28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252" y="1340768"/>
            <a:ext cx="2551733" cy="140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367" y="1412776"/>
            <a:ext cx="2234553" cy="1296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/>
              <p:cNvSpPr txBox="1"/>
              <p:nvPr/>
            </p:nvSpPr>
            <p:spPr>
              <a:xfrm>
                <a:off x="251521" y="5574893"/>
                <a:ext cx="4764544" cy="969176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it-IT" sz="2800" dirty="0" smtClean="0"/>
                  <a:t>h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it-IT" sz="2800" b="0" i="1" smtClean="0">
                            <a:latin typeface="Cambria Math"/>
                          </a:rPr>
                          <m:t>𝐾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it-IT" sz="2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it-IT" sz="2800" i="1" smtClean="0">
                                <a:latin typeface="Cambria Math"/>
                              </a:rPr>
                              <m:t>𝜋</m:t>
                            </m:r>
                            <m:r>
                              <a:rPr lang="it-IT" sz="2800" i="1" smtClean="0">
                                <a:latin typeface="Cambria Math"/>
                              </a:rPr>
                              <m:t>𝜶</m:t>
                            </m:r>
                            <m:r>
                              <a:rPr lang="it-IT" sz="2800" b="0" i="1" smtClean="0">
                                <a:latin typeface="Cambria Math"/>
                              </a:rPr>
                              <m:t>𝑡</m:t>
                            </m:r>
                          </m:e>
                        </m:rad>
                      </m:den>
                    </m:f>
                  </m:oMath>
                </a14:m>
                <a:r>
                  <a:rPr lang="it-IT" sz="2800" dirty="0" smtClean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t-IT" sz="2800" i="1" dirty="0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it-IT" sz="280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f>
                              <m:fPr>
                                <m:ctrlPr>
                                  <a:rPr lang="it-IT" sz="2800" i="1" dirty="0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it-IT" sz="2800" b="0" i="1" dirty="0" smtClean="0">
                                    <a:latin typeface="Cambria Math"/>
                                  </a:rPr>
                                  <m:t>𝑘</m:t>
                                </m:r>
                              </m:num>
                              <m:den>
                                <m:r>
                                  <a:rPr lang="it-IT" sz="2800" i="1">
                                    <a:latin typeface="Cambria Math"/>
                                  </a:rPr>
                                  <m:t>𝜋</m:t>
                                </m:r>
                                <m:r>
                                  <a:rPr lang="it-IT" sz="2800" i="1"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it-IT" sz="2800" i="1">
                                    <a:latin typeface="Cambria Math"/>
                                  </a:rPr>
                                  <m:t>𝜶</m:t>
                                </m:r>
                              </m:den>
                            </m:f>
                          </m:e>
                          <m:sup>
                            <m:r>
                              <a:rPr lang="it-IT" sz="2800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it-IT" sz="2800" dirty="0" smtClean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t-IT" sz="2800" i="1" dirty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it-IT" sz="280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it-IT" sz="2800" i="1" dirty="0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it-IT" sz="2800" dirty="0">
                                    <a:latin typeface="Cambria Math"/>
                                  </a:rPr>
                                  <m:t>𝜅</m:t>
                                </m:r>
                              </m:e>
                              <m:sup>
                                <m:r>
                                  <a:rPr lang="it-IT" sz="2800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it-IT" sz="2800" b="0" i="1" dirty="0" smtClean="0">
                                <a:latin typeface="Cambria Math"/>
                              </a:rPr>
                              <m:t>𝜌</m:t>
                            </m:r>
                            <m:sSub>
                              <m:sSubPr>
                                <m:ctrlPr>
                                  <a:rPr lang="it-IT" sz="2800" b="0" i="1" dirty="0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it-IT" sz="2800" i="1" dirty="0">
                                    <a:latin typeface="Cambria Math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it-IT" sz="2800" i="1" dirty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it-IT" sz="2800" i="0" dirty="0" smtClean="0">
                                <a:latin typeface="Cambria Math"/>
                              </a:rPr>
                              <m:t>/</m:t>
                            </m:r>
                            <m:r>
                              <m:rPr>
                                <m:sty m:val="p"/>
                              </m:rPr>
                              <a:rPr lang="it-IT" sz="2800" i="0">
                                <a:latin typeface="Cambria Math"/>
                              </a:rPr>
                              <m:t>πt</m:t>
                            </m:r>
                            <m:r>
                              <a:rPr lang="it-IT" sz="2800" dirty="0">
                                <a:latin typeface="Cambria Math"/>
                              </a:rPr>
                              <m:t>𝜅</m:t>
                            </m:r>
                          </m:e>
                          <m:sup/>
                        </m:sSup>
                      </m:e>
                    </m:rad>
                  </m:oMath>
                </a14:m>
                <a:endParaRPr lang="it-IT" sz="2800" dirty="0"/>
              </a:p>
            </p:txBody>
          </p:sp>
        </mc:Choice>
        <mc:Fallback xmlns=""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1" y="5574893"/>
                <a:ext cx="4764544" cy="969176"/>
              </a:xfrm>
              <a:prstGeom prst="rect">
                <a:avLst/>
              </a:prstGeom>
              <a:blipFill rotWithShape="1">
                <a:blip r:embed="rId6"/>
                <a:stretch>
                  <a:fillRect l="-2287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ttangolo 7"/>
          <p:cNvSpPr/>
          <p:nvPr/>
        </p:nvSpPr>
        <p:spPr>
          <a:xfrm>
            <a:off x="7863825" y="1340768"/>
            <a:ext cx="864096" cy="34563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884368" y="1455167"/>
            <a:ext cx="540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/>
              <a:t>T</a:t>
            </a:r>
            <a:r>
              <a:rPr lang="it-IT" sz="2400" baseline="-25000" dirty="0" smtClean="0"/>
              <a:t>o </a:t>
            </a:r>
            <a:r>
              <a:rPr lang="it-IT" sz="2400" dirty="0" smtClean="0"/>
              <a:t>,</a:t>
            </a:r>
            <a:endParaRPr lang="it-IT" sz="24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836574" y="2607294"/>
            <a:ext cx="6157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err="1" smtClean="0"/>
              <a:t>T</a:t>
            </a:r>
            <a:r>
              <a:rPr lang="it-IT" sz="2400" baseline="-25000" dirty="0" err="1" smtClean="0"/>
              <a:t>w</a:t>
            </a:r>
            <a:r>
              <a:rPr lang="it-IT" sz="2400" dirty="0" smtClean="0"/>
              <a:t> ,</a:t>
            </a:r>
            <a:endParaRPr lang="it-IT" sz="2400" dirty="0"/>
          </a:p>
        </p:txBody>
      </p:sp>
      <p:cxnSp>
        <p:nvCxnSpPr>
          <p:cNvPr id="12" name="Connettore 1 11"/>
          <p:cNvCxnSpPr/>
          <p:nvPr/>
        </p:nvCxnSpPr>
        <p:spPr>
          <a:xfrm>
            <a:off x="7884368" y="1916832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>
            <a:stCxn id="8" idx="1"/>
            <a:endCxn id="8" idx="1"/>
          </p:cNvCxnSpPr>
          <p:nvPr/>
        </p:nvCxnSpPr>
        <p:spPr>
          <a:xfrm>
            <a:off x="7863825" y="3068960"/>
            <a:ext cx="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>
            <a:off x="7810164" y="2772069"/>
            <a:ext cx="742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ttangolo 36"/>
              <p:cNvSpPr/>
              <p:nvPr/>
            </p:nvSpPr>
            <p:spPr>
              <a:xfrm>
                <a:off x="6660232" y="5815084"/>
                <a:ext cx="2024144" cy="6382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it-IT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it-IT" sz="2400" b="0" i="1" smtClean="0">
                            <a:latin typeface="Cambria Math"/>
                          </a:rPr>
                          <m:t>𝐷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it-IT" sz="24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it-IT" sz="2400" i="1">
                                <a:latin typeface="Cambria Math"/>
                              </a:rPr>
                              <m:t>𝜋</m:t>
                            </m:r>
                            <m:r>
                              <a:rPr lang="it-IT" sz="2400" b="0" i="1" smtClean="0">
                                <a:latin typeface="Cambria Math"/>
                              </a:rPr>
                              <m:t>𝐷</m:t>
                            </m:r>
                            <m:r>
                              <a:rPr lang="it-IT" sz="2400" i="1">
                                <a:latin typeface="Cambria Math"/>
                              </a:rPr>
                              <m:t>𝑡</m:t>
                            </m:r>
                          </m:e>
                        </m:rad>
                      </m:den>
                    </m:f>
                  </m:oMath>
                </a14:m>
                <a:r>
                  <a:rPr lang="it-IT" sz="2400" dirty="0" smtClean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t-IT" sz="2400" i="1" dirty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it-IT" sz="2400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it-IT" sz="2400" b="0" i="1" dirty="0" smtClean="0">
                                <a:latin typeface="Cambria Math"/>
                              </a:rPr>
                              <m:t>𝐷</m:t>
                            </m:r>
                            <m:r>
                              <a:rPr lang="it-IT" sz="2400" dirty="0">
                                <a:latin typeface="Cambria Math"/>
                              </a:rPr>
                              <m:t>/</m:t>
                            </m:r>
                            <m:r>
                              <m:rPr>
                                <m:sty m:val="p"/>
                              </m:rPr>
                              <a:rPr lang="it-IT" sz="2400">
                                <a:latin typeface="Cambria Math"/>
                              </a:rPr>
                              <m:t>πt</m:t>
                            </m:r>
                          </m:e>
                          <m:sup/>
                        </m:sSup>
                      </m:e>
                    </m:rad>
                  </m:oMath>
                </a14:m>
                <a:endParaRPr lang="it-IT" sz="2400" dirty="0"/>
              </a:p>
            </p:txBody>
          </p:sp>
        </mc:Choice>
        <mc:Fallback xmlns="">
          <p:sp>
            <p:nvSpPr>
              <p:cNvPr id="37" name="Rettangolo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5815084"/>
                <a:ext cx="2024144" cy="638252"/>
              </a:xfrm>
              <a:prstGeom prst="rect">
                <a:avLst/>
              </a:prstGeom>
              <a:blipFill rotWithShape="1">
                <a:blip r:embed="rId7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CasellaDiTesto 37"/>
          <p:cNvSpPr txBox="1"/>
          <p:nvPr/>
        </p:nvSpPr>
        <p:spPr>
          <a:xfrm>
            <a:off x="5940152" y="5773566"/>
            <a:ext cx="1131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/>
              <a:t>K</a:t>
            </a:r>
            <a:r>
              <a:rPr lang="it-IT" sz="3200" baseline="-25000" dirty="0" smtClean="0"/>
              <a:t>c </a:t>
            </a:r>
            <a:r>
              <a:rPr lang="it-IT" sz="3200" dirty="0" smtClean="0"/>
              <a:t>=</a:t>
            </a:r>
            <a:endParaRPr lang="it-IT" sz="3200" dirty="0"/>
          </a:p>
        </p:txBody>
      </p:sp>
      <p:sp>
        <p:nvSpPr>
          <p:cNvPr id="43" name="Rettangolo 42"/>
          <p:cNvSpPr/>
          <p:nvPr/>
        </p:nvSpPr>
        <p:spPr>
          <a:xfrm>
            <a:off x="5940152" y="5815084"/>
            <a:ext cx="3096344" cy="72898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CasellaDiTesto 44"/>
          <p:cNvSpPr txBox="1"/>
          <p:nvPr/>
        </p:nvSpPr>
        <p:spPr>
          <a:xfrm>
            <a:off x="8219280" y="1484784"/>
            <a:ext cx="457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C</a:t>
            </a:r>
            <a:r>
              <a:rPr lang="it-IT" sz="2400" baseline="-25000" dirty="0" smtClean="0"/>
              <a:t>o</a:t>
            </a:r>
            <a:endParaRPr lang="it-IT" sz="2400" baseline="-25000" dirty="0"/>
          </a:p>
        </p:txBody>
      </p:sp>
      <p:sp>
        <p:nvSpPr>
          <p:cNvPr id="46" name="CasellaDiTesto 45"/>
          <p:cNvSpPr txBox="1"/>
          <p:nvPr/>
        </p:nvSpPr>
        <p:spPr>
          <a:xfrm>
            <a:off x="7388719" y="260419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err="1"/>
              <a:t>C</a:t>
            </a:r>
            <a:r>
              <a:rPr lang="it-IT" sz="2400" baseline="-25000" dirty="0" err="1" smtClean="0"/>
              <a:t>w</a:t>
            </a:r>
            <a:endParaRPr lang="it-IT" sz="2400" baseline="-25000" dirty="0"/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7022" y="1916832"/>
            <a:ext cx="332258" cy="85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0" name="Connettore 2 49"/>
          <p:cNvCxnSpPr/>
          <p:nvPr/>
        </p:nvCxnSpPr>
        <p:spPr>
          <a:xfrm>
            <a:off x="7883266" y="2006790"/>
            <a:ext cx="336014" cy="108012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9180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1" grpId="0"/>
      <p:bldP spid="37" grpId="0"/>
      <p:bldP spid="38" grpId="0"/>
      <p:bldP spid="43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26810</TotalTime>
  <Words>172</Words>
  <Application>Microsoft Office PowerPoint</Application>
  <PresentationFormat>Presentazione su schermo (4:3)</PresentationFormat>
  <Paragraphs>38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Transport of Mass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Giuseppe Titomanlio</dc:creator>
  <cp:lastModifiedBy>Giuseppe Titomanlio</cp:lastModifiedBy>
  <cp:revision>81</cp:revision>
  <dcterms:created xsi:type="dcterms:W3CDTF">2016-11-16T22:16:52Z</dcterms:created>
  <dcterms:modified xsi:type="dcterms:W3CDTF">2016-12-09T14:51:53Z</dcterms:modified>
</cp:coreProperties>
</file>