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65" r:id="rId3"/>
    <p:sldId id="266" r:id="rId4"/>
    <p:sldId id="263" r:id="rId5"/>
    <p:sldId id="267" r:id="rId6"/>
    <p:sldId id="271" r:id="rId7"/>
    <p:sldId id="272" r:id="rId8"/>
    <p:sldId id="27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967" autoAdjust="0"/>
    <p:restoredTop sz="94636" autoAdjust="0"/>
  </p:normalViewPr>
  <p:slideViewPr>
    <p:cSldViewPr>
      <p:cViewPr>
        <p:scale>
          <a:sx n="66" d="100"/>
          <a:sy n="66" d="100"/>
        </p:scale>
        <p:origin x="-99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9821-21CC-4467-9676-2A68D6B55AC2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DD567-6421-4DD3-8717-F3AE164D2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5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DD567-6421-4DD3-8717-F3AE164D23E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27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28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54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2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4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99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21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9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51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06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62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301B-F700-45F7-960D-24686B53DD73}" type="datetimeFigureOut">
              <a:rPr lang="it-IT" smtClean="0"/>
              <a:t>30/11/2016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E8BF-FF62-4FDC-AD31-4028133A78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6.png"/><Relationship Id="rId2" Type="http://schemas.openxmlformats.org/officeDocument/2006/relationships/image" Target="../media/image12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1.png"/><Relationship Id="rId5" Type="http://schemas.openxmlformats.org/officeDocument/2006/relationships/image" Target="../media/image15.png"/><Relationship Id="rId15" Type="http://schemas.openxmlformats.org/officeDocument/2006/relationships/image" Target="../media/image22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7.png"/><Relationship Id="rId7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it-IT" b="1" dirty="0" err="1" smtClean="0"/>
              <a:t>Transport</a:t>
            </a:r>
            <a:r>
              <a:rPr lang="it-IT" b="1" dirty="0" smtClean="0"/>
              <a:t> of Mass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692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err="1" smtClean="0"/>
              <a:t>Constitutve</a:t>
            </a:r>
            <a:r>
              <a:rPr lang="it-IT" sz="4000" dirty="0" smtClean="0"/>
              <a:t> </a:t>
            </a:r>
          </a:p>
          <a:p>
            <a:pPr marL="0" indent="0" algn="ctr">
              <a:buNone/>
            </a:pPr>
            <a:r>
              <a:rPr lang="it-IT" sz="4000" dirty="0"/>
              <a:t>a</a:t>
            </a:r>
            <a:r>
              <a:rPr lang="it-IT" sz="4000" dirty="0" smtClean="0"/>
              <a:t>nd</a:t>
            </a:r>
          </a:p>
          <a:p>
            <a:pPr marL="0" indent="0" algn="ctr">
              <a:buNone/>
            </a:pPr>
            <a:r>
              <a:rPr lang="it-IT" sz="4000" dirty="0" smtClean="0"/>
              <a:t> balance </a:t>
            </a:r>
            <a:r>
              <a:rPr lang="it-IT" sz="4000" dirty="0" err="1" smtClean="0"/>
              <a:t>equations</a:t>
            </a:r>
            <a:endParaRPr lang="it-IT" sz="40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771800" y="476672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80" y="1340768"/>
            <a:ext cx="2133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44" y="284310"/>
            <a:ext cx="2609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30" y="404664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8760" y="2586500"/>
            <a:ext cx="2019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742" y="1267991"/>
            <a:ext cx="2343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79" y="2447792"/>
            <a:ext cx="176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322" y="2686975"/>
            <a:ext cx="12001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09367"/>
            <a:ext cx="3743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69" y="6009084"/>
            <a:ext cx="6410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611560" y="2447792"/>
            <a:ext cx="755027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0" b="56153"/>
          <a:stretch/>
        </p:blipFill>
        <p:spPr bwMode="auto">
          <a:xfrm>
            <a:off x="10222029" y="3542729"/>
            <a:ext cx="2038498" cy="3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8" t="45225" r="-968" b="10928"/>
          <a:stretch/>
        </p:blipFill>
        <p:spPr bwMode="auto">
          <a:xfrm>
            <a:off x="10372716" y="4353721"/>
            <a:ext cx="2038498" cy="3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ttore 1 17"/>
          <p:cNvCxnSpPr/>
          <p:nvPr/>
        </p:nvCxnSpPr>
        <p:spPr>
          <a:xfrm>
            <a:off x="575556" y="4077072"/>
            <a:ext cx="755027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1" name="Picture 1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03"/>
          <a:stretch/>
        </p:blipFill>
        <p:spPr bwMode="auto">
          <a:xfrm>
            <a:off x="590376" y="4287762"/>
            <a:ext cx="7366000" cy="9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26" y="5072980"/>
            <a:ext cx="3800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2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18" y="476672"/>
            <a:ext cx="68008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9" t="1188" r="58539" b="79089"/>
          <a:stretch/>
        </p:blipFill>
        <p:spPr bwMode="auto">
          <a:xfrm>
            <a:off x="1255056" y="4005064"/>
            <a:ext cx="436624" cy="8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475656" y="4134345"/>
            <a:ext cx="597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.</a:t>
            </a:r>
            <a:r>
              <a:rPr lang="it-IT" b="1" dirty="0" smtClean="0">
                <a:solidFill>
                  <a:srgbClr val="C00000"/>
                </a:solidFill>
              </a:rPr>
              <a:t> (</a:t>
            </a:r>
            <a:r>
              <a:rPr lang="it-IT" b="1" dirty="0" err="1" smtClean="0">
                <a:solidFill>
                  <a:srgbClr val="C00000"/>
                </a:solidFill>
              </a:rPr>
              <a:t>any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flux</a:t>
            </a:r>
            <a:r>
              <a:rPr lang="it-IT" b="1" dirty="0" smtClean="0">
                <a:solidFill>
                  <a:srgbClr val="C00000"/>
                </a:solidFill>
              </a:rPr>
              <a:t> )  </a:t>
            </a:r>
            <a:r>
              <a:rPr lang="it-IT" b="1" dirty="0" smtClean="0"/>
              <a:t>= </a:t>
            </a:r>
            <a:r>
              <a:rPr lang="it-IT" b="1" dirty="0" smtClean="0">
                <a:solidFill>
                  <a:srgbClr val="C00000"/>
                </a:solidFill>
              </a:rPr>
              <a:t>  (flow rate out)-(flow rate in), </a:t>
            </a:r>
            <a:r>
              <a:rPr lang="it-IT" b="1" dirty="0" smtClean="0">
                <a:solidFill>
                  <a:srgbClr val="0070C0"/>
                </a:solidFill>
              </a:rPr>
              <a:t>per </a:t>
            </a:r>
            <a:r>
              <a:rPr lang="it-IT" b="1" dirty="0" err="1" smtClean="0">
                <a:solidFill>
                  <a:srgbClr val="0070C0"/>
                </a:solidFill>
              </a:rPr>
              <a:t>unit</a:t>
            </a:r>
            <a:r>
              <a:rPr lang="it-IT" b="1" dirty="0" smtClean="0">
                <a:solidFill>
                  <a:srgbClr val="0070C0"/>
                </a:solidFill>
              </a:rPr>
              <a:t> volume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48" y="5013176"/>
            <a:ext cx="2143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e 3"/>
          <p:cNvSpPr/>
          <p:nvPr/>
        </p:nvSpPr>
        <p:spPr>
          <a:xfrm>
            <a:off x="5940152" y="476672"/>
            <a:ext cx="864096" cy="65382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76200">
                <a:solidFill>
                  <a:srgbClr val="C00000"/>
                </a:solidFill>
              </a:ln>
            </a:endParaRPr>
          </a:p>
        </p:txBody>
      </p:sp>
      <p:sp>
        <p:nvSpPr>
          <p:cNvPr id="5" name="Ovale 4"/>
          <p:cNvSpPr/>
          <p:nvPr/>
        </p:nvSpPr>
        <p:spPr>
          <a:xfrm>
            <a:off x="3491880" y="476672"/>
            <a:ext cx="2160240" cy="5818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669330" y="5157192"/>
            <a:ext cx="822550" cy="4572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20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9" t="1188" r="58539" b="79089"/>
          <a:stretch/>
        </p:blipFill>
        <p:spPr bwMode="auto">
          <a:xfrm>
            <a:off x="1298749" y="260648"/>
            <a:ext cx="436624" cy="84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519349" y="389929"/>
            <a:ext cx="5860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.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(</a:t>
            </a:r>
            <a:r>
              <a:rPr lang="it-IT" b="1" dirty="0" err="1" smtClean="0">
                <a:solidFill>
                  <a:srgbClr val="C00000"/>
                </a:solidFill>
              </a:rPr>
              <a:t>any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flux</a:t>
            </a:r>
            <a:r>
              <a:rPr lang="it-IT" b="1" dirty="0" smtClean="0">
                <a:solidFill>
                  <a:srgbClr val="C00000"/>
                </a:solidFill>
              </a:rPr>
              <a:t> )  </a:t>
            </a:r>
            <a:r>
              <a:rPr lang="it-IT" b="1" dirty="0" smtClean="0"/>
              <a:t>=   </a:t>
            </a:r>
            <a:r>
              <a:rPr lang="it-IT" b="1" dirty="0" smtClean="0">
                <a:solidFill>
                  <a:srgbClr val="C00000"/>
                </a:solidFill>
              </a:rPr>
              <a:t>(flow rate out)-(flow rate in) </a:t>
            </a:r>
            <a:r>
              <a:rPr lang="it-IT" b="1" dirty="0" smtClean="0">
                <a:solidFill>
                  <a:srgbClr val="0070C0"/>
                </a:solidFill>
              </a:rPr>
              <a:t>per </a:t>
            </a:r>
            <a:r>
              <a:rPr lang="it-IT" b="1" dirty="0" err="1" smtClean="0">
                <a:solidFill>
                  <a:srgbClr val="0070C0"/>
                </a:solidFill>
              </a:rPr>
              <a:t>unit</a:t>
            </a:r>
            <a:r>
              <a:rPr lang="it-IT" b="1" dirty="0" smtClean="0">
                <a:solidFill>
                  <a:srgbClr val="0070C0"/>
                </a:solidFill>
              </a:rPr>
              <a:t> volume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1052736"/>
            <a:ext cx="2143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93" b="38997"/>
          <a:stretch/>
        </p:blipFill>
        <p:spPr bwMode="auto">
          <a:xfrm>
            <a:off x="4184366" y="3284984"/>
            <a:ext cx="2746944" cy="71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116" y="3014823"/>
            <a:ext cx="124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800" y="2857523"/>
            <a:ext cx="1562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744" y="4995739"/>
            <a:ext cx="16954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52" y="5554018"/>
            <a:ext cx="32670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93096"/>
            <a:ext cx="65722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2633823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0980712" y="2261310"/>
            <a:ext cx="8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C=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8920" y="5981700"/>
            <a:ext cx="3800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66" y="2966057"/>
            <a:ext cx="176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71896"/>
            <a:ext cx="1276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04"/>
          <a:stretch/>
        </p:blipFill>
        <p:spPr bwMode="auto">
          <a:xfrm>
            <a:off x="888455" y="2348880"/>
            <a:ext cx="3800475" cy="3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t="50000" r="-343" b="5404"/>
          <a:stretch/>
        </p:blipFill>
        <p:spPr bwMode="auto">
          <a:xfrm>
            <a:off x="267469" y="3999680"/>
            <a:ext cx="3800475" cy="3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0" b="56153"/>
          <a:stretch/>
        </p:blipFill>
        <p:spPr bwMode="auto">
          <a:xfrm>
            <a:off x="5557838" y="2396703"/>
            <a:ext cx="2038498" cy="3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8" t="45225" r="-968" b="10928"/>
          <a:stretch/>
        </p:blipFill>
        <p:spPr bwMode="auto">
          <a:xfrm>
            <a:off x="914896" y="4509120"/>
            <a:ext cx="2038498" cy="3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0" r="45990" b="56406"/>
          <a:stretch/>
        </p:blipFill>
        <p:spPr bwMode="auto">
          <a:xfrm>
            <a:off x="-2412776" y="4295675"/>
            <a:ext cx="2052638" cy="33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28" r="45990" b="14218"/>
          <a:stretch/>
        </p:blipFill>
        <p:spPr bwMode="auto">
          <a:xfrm>
            <a:off x="-2481932" y="3794774"/>
            <a:ext cx="2052638" cy="33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nettore 1 25"/>
          <p:cNvCxnSpPr/>
          <p:nvPr/>
        </p:nvCxnSpPr>
        <p:spPr>
          <a:xfrm>
            <a:off x="672431" y="2924944"/>
            <a:ext cx="755027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298" y="1268760"/>
            <a:ext cx="26479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720" y="1248121"/>
            <a:ext cx="6305550" cy="66141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Ovale 7"/>
          <p:cNvSpPr/>
          <p:nvPr/>
        </p:nvSpPr>
        <p:spPr>
          <a:xfrm>
            <a:off x="9612560" y="3676767"/>
            <a:ext cx="410345" cy="40030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9608"/>
            <a:ext cx="895207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65"/>
          <a:stretch/>
        </p:blipFill>
        <p:spPr bwMode="auto">
          <a:xfrm>
            <a:off x="9180512" y="2996952"/>
            <a:ext cx="7588250" cy="85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68"/>
          <a:stretch/>
        </p:blipFill>
        <p:spPr bwMode="auto">
          <a:xfrm>
            <a:off x="1423375" y="1456318"/>
            <a:ext cx="6572250" cy="620326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767" y="476672"/>
            <a:ext cx="6305550" cy="66141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99592" y="4437112"/>
            <a:ext cx="6984776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93186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4277971" y="2627620"/>
            <a:ext cx="938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C=</a:t>
            </a:r>
            <a:r>
              <a:rPr lang="it-IT" sz="2000" b="1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568" y="3645024"/>
            <a:ext cx="8085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Symbol" panose="05050102010706020507" pitchFamily="18" charset="2"/>
              </a:rPr>
              <a:t>r</a:t>
            </a:r>
            <a:r>
              <a:rPr lang="it-IT" b="1" dirty="0" smtClean="0">
                <a:solidFill>
                  <a:srgbClr val="C00000"/>
                </a:solidFill>
              </a:rPr>
              <a:t>=</a:t>
            </a:r>
            <a:r>
              <a:rPr lang="it-IT" b="1" dirty="0" err="1" smtClean="0">
                <a:solidFill>
                  <a:srgbClr val="C00000"/>
                </a:solidFill>
              </a:rPr>
              <a:t>cost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7679" y="4724472"/>
            <a:ext cx="80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C=</a:t>
            </a:r>
            <a:r>
              <a:rPr lang="it-IT" b="1" dirty="0" err="1" smtClean="0">
                <a:solidFill>
                  <a:srgbClr val="0070C0"/>
                </a:solidFill>
              </a:rPr>
              <a:t>cost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98" y="2440811"/>
            <a:ext cx="32670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ttore 1 12"/>
          <p:cNvCxnSpPr/>
          <p:nvPr/>
        </p:nvCxnSpPr>
        <p:spPr>
          <a:xfrm flipV="1">
            <a:off x="107504" y="2384430"/>
            <a:ext cx="8712968" cy="875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5" b="71079"/>
          <a:stretch/>
        </p:blipFill>
        <p:spPr bwMode="auto">
          <a:xfrm>
            <a:off x="1429559" y="3319470"/>
            <a:ext cx="7634766" cy="10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475656" y="3426667"/>
            <a:ext cx="5832648" cy="7944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07504" y="5373216"/>
            <a:ext cx="8952077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97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6" grpId="0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9608"/>
            <a:ext cx="895207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65"/>
          <a:stretch/>
        </p:blipFill>
        <p:spPr bwMode="auto">
          <a:xfrm>
            <a:off x="9684568" y="4780793"/>
            <a:ext cx="7588250" cy="85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68"/>
          <a:stretch/>
        </p:blipFill>
        <p:spPr bwMode="auto">
          <a:xfrm>
            <a:off x="-6417803" y="-620326"/>
            <a:ext cx="6572250" cy="62032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7803" y="158809"/>
            <a:ext cx="6305550" cy="66141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99592" y="4437112"/>
            <a:ext cx="6984776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2706" y="3180466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-1764704" y="2798845"/>
            <a:ext cx="8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C=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475656" y="3426667"/>
            <a:ext cx="5832648" cy="7944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83568" y="3645024"/>
            <a:ext cx="8085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Symbol" panose="05050102010706020507" pitchFamily="18" charset="2"/>
              </a:rPr>
              <a:t>r</a:t>
            </a:r>
            <a:r>
              <a:rPr lang="it-IT" b="1" dirty="0" smtClean="0">
                <a:solidFill>
                  <a:srgbClr val="C00000"/>
                </a:solidFill>
              </a:rPr>
              <a:t>=</a:t>
            </a:r>
            <a:r>
              <a:rPr lang="it-IT" b="1" dirty="0" err="1" smtClean="0">
                <a:solidFill>
                  <a:srgbClr val="C00000"/>
                </a:solidFill>
              </a:rPr>
              <a:t>cost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7679" y="4724472"/>
            <a:ext cx="80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C=</a:t>
            </a:r>
            <a:r>
              <a:rPr lang="it-IT" b="1" dirty="0" err="1" smtClean="0">
                <a:solidFill>
                  <a:srgbClr val="0070C0"/>
                </a:solidFill>
              </a:rPr>
              <a:t>cost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79850" y="332656"/>
            <a:ext cx="16156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Symbol" panose="05050102010706020507" pitchFamily="18" charset="2"/>
              </a:rPr>
              <a:t>r</a:t>
            </a:r>
            <a:r>
              <a:rPr lang="it-IT" sz="2000" b="1" dirty="0" smtClean="0"/>
              <a:t>, </a:t>
            </a:r>
            <a:r>
              <a:rPr lang="it-IT" sz="2600" b="1" dirty="0" err="1" smtClean="0"/>
              <a:t>D</a:t>
            </a:r>
            <a:r>
              <a:rPr lang="it-IT" sz="2600" b="1" baseline="-25000" dirty="0" err="1" smtClean="0"/>
              <a:t>ab</a:t>
            </a:r>
            <a:r>
              <a:rPr lang="it-IT" sz="2600" b="1" dirty="0" smtClean="0"/>
              <a:t>=</a:t>
            </a:r>
            <a:r>
              <a:rPr lang="it-IT" sz="2600" b="1" dirty="0" err="1" smtClean="0"/>
              <a:t>cost</a:t>
            </a:r>
            <a:endParaRPr lang="it-IT" sz="2600" b="1" dirty="0" smtClean="0"/>
          </a:p>
          <a:p>
            <a:r>
              <a:rPr lang="it-IT" sz="2000" b="1" dirty="0" err="1" smtClean="0"/>
              <a:t>Eq</a:t>
            </a:r>
            <a:r>
              <a:rPr lang="it-IT" sz="2000" b="1" dirty="0" smtClean="0"/>
              <a:t>. 19.1-16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1877" y="2052717"/>
            <a:ext cx="16396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 , </a:t>
            </a:r>
            <a:r>
              <a:rPr lang="it-IT" sz="2600" b="1" dirty="0" err="1" smtClean="0"/>
              <a:t>D</a:t>
            </a:r>
            <a:r>
              <a:rPr lang="it-IT" sz="2600" b="1" baseline="-25000" dirty="0" err="1" smtClean="0"/>
              <a:t>ab</a:t>
            </a:r>
            <a:r>
              <a:rPr lang="it-IT" sz="2600" b="1" dirty="0" smtClean="0"/>
              <a:t>=</a:t>
            </a:r>
            <a:r>
              <a:rPr lang="it-IT" sz="2600" b="1" dirty="0" err="1" smtClean="0"/>
              <a:t>cost</a:t>
            </a:r>
            <a:endParaRPr lang="it-IT" sz="2600" b="1" dirty="0" smtClean="0"/>
          </a:p>
          <a:p>
            <a:r>
              <a:rPr lang="it-IT" sz="2000" b="1" dirty="0" smtClean="0"/>
              <a:t>Eq19.1-15</a:t>
            </a:r>
            <a:endParaRPr lang="it-IT" sz="2000" b="1" dirty="0"/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107504" y="3204220"/>
            <a:ext cx="8712968" cy="875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9614"/>
            <a:ext cx="9962682" cy="111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168" y="2014605"/>
            <a:ext cx="9574624" cy="91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473751" y="1232364"/>
            <a:ext cx="57450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/>
              <a:t>Left side </a:t>
            </a:r>
            <a:r>
              <a:rPr lang="it-IT" sz="2200" b="1" dirty="0" err="1" smtClean="0"/>
              <a:t>is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density</a:t>
            </a:r>
            <a:r>
              <a:rPr lang="it-IT" sz="2200" b="1" dirty="0" smtClean="0"/>
              <a:t> + </a:t>
            </a:r>
            <a:r>
              <a:rPr lang="it-IT" sz="2200" b="1" dirty="0" err="1" smtClean="0"/>
              <a:t>substantial</a:t>
            </a:r>
            <a:r>
              <a:rPr lang="it-IT" sz="2200" b="1" dirty="0" smtClean="0"/>
              <a:t> derivative of  </a:t>
            </a:r>
            <a:r>
              <a:rPr lang="it-IT" sz="2200" b="1" dirty="0" smtClean="0">
                <a:latin typeface="Symbol" panose="05050102010706020507" pitchFamily="18" charset="2"/>
              </a:rPr>
              <a:t>w</a:t>
            </a:r>
            <a:endParaRPr lang="it-IT" sz="2200" b="1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05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186565" y="3048006"/>
            <a:ext cx="5983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Quale forma </a:t>
            </a:r>
            <a:r>
              <a:rPr lang="it-IT" sz="2800" b="1" dirty="0" err="1" smtClean="0">
                <a:solidFill>
                  <a:srgbClr val="0070C0"/>
                </a:solidFill>
              </a:rPr>
              <a:t>e’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 err="1" smtClean="0">
                <a:solidFill>
                  <a:srgbClr val="0070C0"/>
                </a:solidFill>
              </a:rPr>
              <a:t>piu’</a:t>
            </a:r>
            <a:r>
              <a:rPr lang="it-IT" sz="2800" b="1" dirty="0" smtClean="0">
                <a:solidFill>
                  <a:srgbClr val="0070C0"/>
                </a:solidFill>
              </a:rPr>
              <a:t> comoda e quando?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65"/>
          <a:stretch/>
        </p:blipFill>
        <p:spPr bwMode="auto">
          <a:xfrm>
            <a:off x="9684568" y="4780793"/>
            <a:ext cx="7588250" cy="85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68"/>
          <a:stretch/>
        </p:blipFill>
        <p:spPr bwMode="auto">
          <a:xfrm>
            <a:off x="-6417803" y="-620326"/>
            <a:ext cx="6572250" cy="62032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7803" y="158809"/>
            <a:ext cx="6305550" cy="66141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2706" y="3180466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-1764704" y="2798845"/>
            <a:ext cx="8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C=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79850" y="332656"/>
            <a:ext cx="16156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Symbol" panose="05050102010706020507" pitchFamily="18" charset="2"/>
              </a:rPr>
              <a:t>r</a:t>
            </a:r>
            <a:r>
              <a:rPr lang="it-IT" sz="2000" b="1" dirty="0" smtClean="0"/>
              <a:t>, </a:t>
            </a:r>
            <a:r>
              <a:rPr lang="it-IT" sz="2600" b="1" dirty="0" err="1" smtClean="0"/>
              <a:t>D</a:t>
            </a:r>
            <a:r>
              <a:rPr lang="it-IT" sz="2600" b="1" baseline="-25000" dirty="0" err="1" smtClean="0"/>
              <a:t>ab</a:t>
            </a:r>
            <a:r>
              <a:rPr lang="it-IT" sz="2600" b="1" dirty="0" smtClean="0"/>
              <a:t>=</a:t>
            </a:r>
            <a:r>
              <a:rPr lang="it-IT" sz="2600" b="1" dirty="0" err="1" smtClean="0"/>
              <a:t>cost</a:t>
            </a:r>
            <a:endParaRPr lang="it-IT" sz="2600" b="1" dirty="0" smtClean="0"/>
          </a:p>
          <a:p>
            <a:r>
              <a:rPr lang="it-IT" sz="2000" b="1" dirty="0" err="1" smtClean="0"/>
              <a:t>Eq</a:t>
            </a:r>
            <a:r>
              <a:rPr lang="it-IT" sz="2000" b="1" dirty="0" smtClean="0"/>
              <a:t>. 19.1-16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1877" y="1882936"/>
            <a:ext cx="16396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 , </a:t>
            </a:r>
            <a:r>
              <a:rPr lang="it-IT" sz="2600" b="1" dirty="0" err="1" smtClean="0"/>
              <a:t>D</a:t>
            </a:r>
            <a:r>
              <a:rPr lang="it-IT" sz="2600" b="1" baseline="-25000" dirty="0" err="1" smtClean="0"/>
              <a:t>ab</a:t>
            </a:r>
            <a:r>
              <a:rPr lang="it-IT" sz="2600" b="1" dirty="0" smtClean="0"/>
              <a:t>=</a:t>
            </a:r>
            <a:r>
              <a:rPr lang="it-IT" sz="2600" b="1" dirty="0" err="1" smtClean="0"/>
              <a:t>cost</a:t>
            </a:r>
            <a:endParaRPr lang="it-IT" sz="2600" b="1" dirty="0" smtClean="0"/>
          </a:p>
          <a:p>
            <a:r>
              <a:rPr lang="it-IT" sz="2000" b="1" dirty="0" smtClean="0"/>
              <a:t>Eq19.1-15</a:t>
            </a:r>
            <a:endParaRPr lang="it-IT" sz="2000" b="1" dirty="0"/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287524" y="3996308"/>
            <a:ext cx="8712968" cy="875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9614"/>
            <a:ext cx="9962682" cy="111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168" y="1844824"/>
            <a:ext cx="9574624" cy="91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186565" y="1104766"/>
            <a:ext cx="5435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/>
              <a:t>Left side </a:t>
            </a:r>
            <a:r>
              <a:rPr lang="it-IT" sz="2200" b="1" dirty="0" err="1" smtClean="0"/>
              <a:t>is</a:t>
            </a:r>
            <a:r>
              <a:rPr lang="it-IT" sz="2200" b="1" dirty="0" smtClean="0"/>
              <a:t>:   </a:t>
            </a:r>
            <a:r>
              <a:rPr lang="it-IT" sz="2200" b="1" dirty="0" smtClean="0">
                <a:latin typeface="Symbol" panose="05050102010706020507" pitchFamily="18" charset="2"/>
              </a:rPr>
              <a:t>r </a:t>
            </a:r>
            <a:r>
              <a:rPr lang="it-IT" sz="2200" b="1" baseline="-12000" dirty="0" smtClean="0"/>
              <a:t>* </a:t>
            </a:r>
            <a:r>
              <a:rPr lang="it-IT" sz="2200" b="1" dirty="0" smtClean="0"/>
              <a:t>( </a:t>
            </a:r>
            <a:r>
              <a:rPr lang="it-IT" sz="2200" b="1" dirty="0" err="1" smtClean="0"/>
              <a:t>substantial</a:t>
            </a:r>
            <a:r>
              <a:rPr lang="it-IT" sz="2200" b="1" dirty="0" smtClean="0"/>
              <a:t> derivative of  </a:t>
            </a:r>
            <a:r>
              <a:rPr lang="it-IT" sz="2200" b="1" dirty="0" smtClean="0">
                <a:latin typeface="Symbol" panose="05050102010706020507" pitchFamily="18" charset="2"/>
              </a:rPr>
              <a:t>w)</a:t>
            </a:r>
            <a:endParaRPr lang="it-IT" sz="2200" b="1" dirty="0">
              <a:latin typeface="Symbol" panose="05050102010706020507" pitchFamily="18" charset="2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3265398" cy="127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388447" y="4221088"/>
            <a:ext cx="265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Symbol"/>
              <a:buChar char="r"/>
            </a:pPr>
            <a:r>
              <a:rPr lang="it-IT" sz="2800" b="1" dirty="0" smtClean="0"/>
              <a:t>, D = </a:t>
            </a:r>
            <a:r>
              <a:rPr lang="it-IT" sz="2800" b="1" dirty="0" err="1" smtClean="0"/>
              <a:t>Costants</a:t>
            </a:r>
            <a:endParaRPr lang="it-IT" sz="2800" b="1" dirty="0" smtClean="0"/>
          </a:p>
          <a:p>
            <a:r>
              <a:rPr lang="it-IT" sz="2800" b="1" dirty="0" smtClean="0"/>
              <a:t>       V = 0</a:t>
            </a:r>
            <a:endParaRPr lang="it-IT" sz="2800" b="1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27" r="-1" b="16558"/>
          <a:stretch/>
        </p:blipFill>
        <p:spPr bwMode="auto">
          <a:xfrm>
            <a:off x="1043607" y="2780928"/>
            <a:ext cx="7781651" cy="109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1856950" y="2996952"/>
            <a:ext cx="192296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Symbol" panose="05050102010706020507" pitchFamily="18" charset="2"/>
              </a:rPr>
              <a:t>r</a:t>
            </a:r>
            <a:r>
              <a:rPr lang="it-IT" sz="2800" b="1" dirty="0" smtClean="0"/>
              <a:t>, </a:t>
            </a:r>
            <a:r>
              <a:rPr lang="it-IT" sz="2800" b="1" dirty="0"/>
              <a:t> </a:t>
            </a:r>
            <a:r>
              <a:rPr lang="it-IT" sz="2800" b="1" dirty="0" smtClean="0"/>
              <a:t>k =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  </a:t>
            </a:r>
          </a:p>
          <a:p>
            <a:endParaRPr lang="it-IT" sz="2800" b="1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579" y="5229200"/>
            <a:ext cx="2551733" cy="140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50" y="5203560"/>
            <a:ext cx="2508870" cy="145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20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9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3837040" cy="238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681" y="260648"/>
            <a:ext cx="3265398" cy="127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28120" y="332656"/>
            <a:ext cx="265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Symbol"/>
              <a:buChar char="r"/>
            </a:pPr>
            <a:r>
              <a:rPr lang="it-IT" sz="2800" b="1" dirty="0" smtClean="0"/>
              <a:t>, D = </a:t>
            </a:r>
            <a:r>
              <a:rPr lang="it-IT" sz="2800" b="1" dirty="0" err="1" smtClean="0"/>
              <a:t>Costants</a:t>
            </a:r>
            <a:endParaRPr lang="it-IT" sz="2800" b="1" dirty="0" smtClean="0"/>
          </a:p>
          <a:p>
            <a:r>
              <a:rPr lang="it-IT" sz="2800" b="1" dirty="0" smtClean="0"/>
              <a:t>       V = 0</a:t>
            </a:r>
            <a:endParaRPr lang="it-IT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52" y="1340768"/>
            <a:ext cx="2551733" cy="140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67" y="1412776"/>
            <a:ext cx="2234553" cy="129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251521" y="5574893"/>
                <a:ext cx="4764544" cy="96917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2800" dirty="0" smtClean="0"/>
                  <a:t>h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/>
                          </a:rPr>
                          <m:t>𝐾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t-IT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it-IT" sz="28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it-IT" sz="2800" i="1" smtClean="0">
                                <a:latin typeface="Cambria Math"/>
                              </a:rPr>
                              <m:t>𝜶</m:t>
                            </m:r>
                            <m:r>
                              <a:rPr lang="it-IT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it-IT" sz="28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8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28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it-IT" sz="280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it-IT" sz="2800" b="0" i="1" dirty="0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it-IT" sz="28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it-IT" sz="28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it-IT" sz="2800" i="1">
                                    <a:latin typeface="Cambria Math"/>
                                  </a:rPr>
                                  <m:t>𝜶</m:t>
                                </m:r>
                              </m:den>
                            </m:f>
                          </m:e>
                          <m:sup>
                            <m:r>
                              <a:rPr lang="it-IT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2800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800" i="1" dirty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28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it-IT" sz="28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t-IT" sz="2800" dirty="0">
                                    <a:latin typeface="Cambria Math"/>
                                  </a:rPr>
                                  <m:t>𝜅</m:t>
                                </m:r>
                              </m:e>
                              <m:sup>
                                <m:r>
                                  <a:rPr lang="it-IT" sz="28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2800" b="0" i="1" dirty="0" smtClean="0">
                                <a:latin typeface="Cambria Math"/>
                              </a:rPr>
                              <m:t>𝜌</m:t>
                            </m:r>
                            <m:sSub>
                              <m:sSubPr>
                                <m:ctrlPr>
                                  <a:rPr lang="it-IT" sz="28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800" i="1" dirty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it-IT" sz="2800" i="1" dirty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it-IT" sz="2800" i="0" dirty="0" smtClean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it-IT" sz="2800" i="0">
                                <a:latin typeface="Cambria Math"/>
                              </a:rPr>
                              <m:t>πt</m:t>
                            </m:r>
                            <m:r>
                              <a:rPr lang="it-IT" sz="2800" dirty="0">
                                <a:latin typeface="Cambria Math"/>
                              </a:rPr>
                              <m:t>𝜅</m:t>
                            </m:r>
                          </m:e>
                          <m:sup/>
                        </m:sSup>
                      </m:e>
                    </m:rad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5574893"/>
                <a:ext cx="4764544" cy="969176"/>
              </a:xfrm>
              <a:prstGeom prst="rect">
                <a:avLst/>
              </a:prstGeom>
              <a:blipFill rotWithShape="1">
                <a:blip r:embed="rId6"/>
                <a:stretch>
                  <a:fillRect l="-2287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7"/>
          <p:cNvSpPr/>
          <p:nvPr/>
        </p:nvSpPr>
        <p:spPr>
          <a:xfrm>
            <a:off x="7863825" y="1340768"/>
            <a:ext cx="864096" cy="345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884368" y="1455167"/>
            <a:ext cx="540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T</a:t>
            </a:r>
            <a:r>
              <a:rPr lang="it-IT" sz="2400" baseline="-25000" dirty="0" smtClean="0"/>
              <a:t>o </a:t>
            </a:r>
            <a:r>
              <a:rPr lang="it-IT" sz="2400" dirty="0" smtClean="0"/>
              <a:t>,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6574" y="2607294"/>
            <a:ext cx="61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T</a:t>
            </a:r>
            <a:r>
              <a:rPr lang="it-IT" sz="2400" baseline="-25000" dirty="0" err="1" smtClean="0"/>
              <a:t>w</a:t>
            </a:r>
            <a:r>
              <a:rPr lang="it-IT" sz="2400" dirty="0" smtClean="0"/>
              <a:t> ,</a:t>
            </a:r>
            <a:endParaRPr lang="it-IT" sz="2400" dirty="0"/>
          </a:p>
        </p:txBody>
      </p:sp>
      <p:cxnSp>
        <p:nvCxnSpPr>
          <p:cNvPr id="12" name="Connettore 1 11"/>
          <p:cNvCxnSpPr/>
          <p:nvPr/>
        </p:nvCxnSpPr>
        <p:spPr>
          <a:xfrm>
            <a:off x="7884368" y="191683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1"/>
            <a:endCxn id="8" idx="1"/>
          </p:cNvCxnSpPr>
          <p:nvPr/>
        </p:nvCxnSpPr>
        <p:spPr>
          <a:xfrm>
            <a:off x="7863825" y="3068960"/>
            <a:ext cx="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810164" y="2772069"/>
            <a:ext cx="742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/>
              <p:cNvSpPr/>
              <p:nvPr/>
            </p:nvSpPr>
            <p:spPr>
              <a:xfrm>
                <a:off x="6660232" y="5815084"/>
                <a:ext cx="2024144" cy="638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t-IT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it-IT" sz="2400" i="1">
                                <a:latin typeface="Cambria Math"/>
                              </a:rPr>
                              <m:t>𝜋</m:t>
                            </m:r>
                            <m:r>
                              <a:rPr lang="it-IT" sz="2400" b="0" i="1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it-IT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it-IT" sz="2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400" i="1" dirty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24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0" i="1" dirty="0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it-IT" sz="2400" dirty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it-IT" sz="2400">
                                <a:latin typeface="Cambria Math"/>
                              </a:rPr>
                              <m:t>πt</m:t>
                            </m:r>
                          </m:e>
                          <m:sup/>
                        </m:sSup>
                      </m:e>
                    </m:rad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5815084"/>
                <a:ext cx="2024144" cy="638252"/>
              </a:xfrm>
              <a:prstGeom prst="rect">
                <a:avLst/>
              </a:prstGeom>
              <a:blipFill rotWithShape="1">
                <a:blip r:embed="rId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asellaDiTesto 37"/>
          <p:cNvSpPr txBox="1"/>
          <p:nvPr/>
        </p:nvSpPr>
        <p:spPr>
          <a:xfrm>
            <a:off x="5940152" y="5773566"/>
            <a:ext cx="1131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K</a:t>
            </a:r>
            <a:r>
              <a:rPr lang="it-IT" sz="3200" baseline="-25000" dirty="0" smtClean="0"/>
              <a:t>c </a:t>
            </a:r>
            <a:r>
              <a:rPr lang="it-IT" sz="3200" dirty="0" smtClean="0"/>
              <a:t>=</a:t>
            </a:r>
            <a:endParaRPr lang="it-IT" sz="3200" dirty="0"/>
          </a:p>
        </p:txBody>
      </p:sp>
      <p:sp>
        <p:nvSpPr>
          <p:cNvPr id="43" name="Rettangolo 42"/>
          <p:cNvSpPr/>
          <p:nvPr/>
        </p:nvSpPr>
        <p:spPr>
          <a:xfrm>
            <a:off x="5940152" y="5815084"/>
            <a:ext cx="3096344" cy="72898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CasellaDiTesto 44"/>
          <p:cNvSpPr txBox="1"/>
          <p:nvPr/>
        </p:nvSpPr>
        <p:spPr>
          <a:xfrm>
            <a:off x="8219280" y="1484784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C</a:t>
            </a:r>
            <a:r>
              <a:rPr lang="it-IT" sz="2400" baseline="-25000" dirty="0" smtClean="0"/>
              <a:t>o</a:t>
            </a:r>
            <a:endParaRPr lang="it-IT" sz="2400" baseline="-250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7388719" y="260419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/>
              <a:t>C</a:t>
            </a:r>
            <a:r>
              <a:rPr lang="it-IT" sz="2400" baseline="-25000" dirty="0" err="1" smtClean="0"/>
              <a:t>w</a:t>
            </a:r>
            <a:endParaRPr lang="it-IT" sz="2400" baseline="-25000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022" y="1916832"/>
            <a:ext cx="332258" cy="85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Connettore 2 49"/>
          <p:cNvCxnSpPr/>
          <p:nvPr/>
        </p:nvCxnSpPr>
        <p:spPr>
          <a:xfrm>
            <a:off x="7883266" y="2006790"/>
            <a:ext cx="336014" cy="10801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18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37" grpId="0"/>
      <p:bldP spid="38" grpId="0"/>
      <p:bldP spid="4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26810</TotalTime>
  <Words>172</Words>
  <Application>Microsoft Office PowerPoint</Application>
  <PresentationFormat>Presentazione su schermo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Transport of Mass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Titomanlio</dc:creator>
  <cp:lastModifiedBy>Giuseppe Titomanlio</cp:lastModifiedBy>
  <cp:revision>81</cp:revision>
  <dcterms:created xsi:type="dcterms:W3CDTF">2016-11-16T22:16:52Z</dcterms:created>
  <dcterms:modified xsi:type="dcterms:W3CDTF">2016-12-09T14:51:53Z</dcterms:modified>
</cp:coreProperties>
</file>